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4" r:id="rId10"/>
    <p:sldId id="275" r:id="rId11"/>
    <p:sldId id="276" r:id="rId12"/>
    <p:sldId id="263" r:id="rId13"/>
    <p:sldId id="269" r:id="rId14"/>
    <p:sldId id="270" r:id="rId15"/>
    <p:sldId id="271" r:id="rId16"/>
    <p:sldId id="272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A41C4A-4BB3-4530-9F3C-E0E6FCBA706C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E06FE94-AF41-4C81-AC17-6891A60F92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74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425B66D-85BA-48AA-888C-AE27E4BC20EA}" type="slidenum">
              <a:rPr lang="ja-JP" altLang="en-US" smtClean="0"/>
              <a:pPr eaLnBrk="1" hangingPunct="1"/>
              <a:t>12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5EDEA-849A-4391-B9C6-0B2034BE96FA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8CF01-C0F5-4E97-A78C-4FAB675D8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638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C5ECD-88F5-4A0C-9274-3C74C50BFBA2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6616-FEFB-4968-9637-FA98456161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3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96C07-F5B3-4C53-A8B2-A218DC80484A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50E6-DE26-466D-9A59-8054295F1B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98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EEBD-5198-4852-975B-F474DFD62C0F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71A0-1BEB-497C-BB9E-FDE46E4AD0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676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D9A3-7ADC-468D-8E8B-9731FC977D3F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78F6-1E79-4CB5-AA1A-220FDA9C69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575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FCA25-89A1-4A89-9D0D-A7F176486F64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C5B09-7FC0-447A-99C6-A5F0A60D2D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846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51C9-576B-40EE-AAFE-26918C1892D8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AD40-0612-4C9D-95D2-E53708C51A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710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737A-360E-4AAC-B4D6-E44DC9208B82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76D6A-CCE0-4D09-93C3-ADF3124971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32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D9664-AAC1-4780-A446-4EEF0771D6EB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4B95-5A97-4011-B55F-6AB7B3A135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195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72D35-8142-4DB5-8883-FE0EA27A9027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61CF-D3CA-4048-BBA0-9254C4A524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273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1618F-94F5-4B89-B22B-2B70A7FC1879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FD5CE-23F3-4C6F-8892-9F6032DD87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45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FA6E078-7F44-470A-B0F1-F52B5FE202A7}" type="datetimeFigureOut">
              <a:rPr lang="ja-JP" altLang="en-US"/>
              <a:pPr>
                <a:defRPr/>
              </a:pPr>
              <a:t>2017/11/19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10A457-16FF-4820-8349-2C626F7804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回帰分析を用いた２群の比較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高崎経済大学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宮田　庸一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＜アプローチ</a:t>
            </a:r>
            <a:r>
              <a:rPr lang="en-US" altLang="ja-JP" smtClean="0"/>
              <a:t>1</a:t>
            </a:r>
            <a:r>
              <a:rPr lang="ja-JP" altLang="en-US" smtClean="0"/>
              <a:t>＞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79388" y="908050"/>
          <a:ext cx="8353424" cy="5580067"/>
        </p:xfrm>
        <a:graphic>
          <a:graphicData uri="http://schemas.openxmlformats.org/drawingml/2006/table">
            <a:tbl>
              <a:tblPr/>
              <a:tblGrid>
                <a:gridCol w="1192575"/>
                <a:gridCol w="1194374"/>
                <a:gridCol w="1192576"/>
                <a:gridCol w="1194374"/>
                <a:gridCol w="1192575"/>
                <a:gridCol w="1192576"/>
                <a:gridCol w="1194374"/>
              </a:tblGrid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概要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回帰統計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重相関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0.875446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重決定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0.766406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補正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0.749103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標準誤差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0.646121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観測数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分散分析表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自由度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変動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分散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観測された分散比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有意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F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回帰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36.98192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18.49096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44.29269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2.98E-09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残差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11.27175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0.417472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合計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29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48.25367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係数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標準誤差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t 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P-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値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下限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95%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上限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95%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切片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-0.59788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0.568187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-1.05225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0.302011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-1.7637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0.567948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専有面積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(x1)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0.153101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0.022197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6.897318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2.07E-07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0.107556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0.198646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場所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(x2)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2.984275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0.318329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9.374802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5.57E-10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2.331117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3.637433</a:t>
                      </a:r>
                    </a:p>
                  </a:txBody>
                  <a:tcPr marL="2846" marR="2846" marT="284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3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＜アプローチ</a:t>
            </a:r>
            <a:r>
              <a:rPr lang="en-US" altLang="ja-JP" smtClean="0"/>
              <a:t>1</a:t>
            </a:r>
            <a:r>
              <a:rPr lang="ja-JP" altLang="en-US" smtClean="0"/>
              <a:t>＞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379430"/>
              </p:ext>
            </p:extLst>
          </p:nvPr>
        </p:nvGraphicFramePr>
        <p:xfrm>
          <a:off x="1835150" y="1557338"/>
          <a:ext cx="4752975" cy="1871664"/>
        </p:xfrm>
        <a:graphic>
          <a:graphicData uri="http://schemas.openxmlformats.org/drawingml/2006/table">
            <a:tbl>
              <a:tblPr/>
              <a:tblGrid>
                <a:gridCol w="1572802"/>
                <a:gridCol w="3180173"/>
              </a:tblGrid>
              <a:tr h="4679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説明変数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自由度調整済み決定係数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0" i="0" u="none" strike="noStrike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x</a:t>
                      </a:r>
                      <a:r>
                        <a:rPr lang="en-US" sz="2800" b="0" i="0" u="none" strike="noStrike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0" i="0" u="none" strike="noStrike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0" i="0" u="none" strike="noStrike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b="0" i="0" u="none" strike="noStrike" baseline="-250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0.7555</a:t>
                      </a:r>
                      <a:endParaRPr lang="en-US" altLang="ja-JP" sz="28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0" i="0" u="none" strike="noStrike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x</a:t>
                      </a:r>
                      <a:r>
                        <a:rPr lang="en-US" sz="2800" b="0" i="0" u="none" strike="noStrike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0.7491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0" i="0" u="none" strike="noStrike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0.3318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04" name="テキスト ボックス 4"/>
          <p:cNvSpPr txBox="1">
            <a:spLocks noChangeArrowheads="1"/>
          </p:cNvSpPr>
          <p:nvPr/>
        </p:nvSpPr>
        <p:spPr bwMode="auto">
          <a:xfrm>
            <a:off x="900113" y="3789363"/>
            <a:ext cx="69119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東京と大阪の部屋の広さと家賃の関係には違いがある！</a:t>
            </a:r>
          </a:p>
        </p:txBody>
      </p:sp>
    </p:spTree>
    <p:extLst>
      <p:ext uri="{BB962C8B-B14F-4D97-AF65-F5344CB8AC3E}">
        <p14:creationId xmlns:p14="http://schemas.microsoft.com/office/powerpoint/2010/main" val="56032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群の関係を比較する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8974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＜アプローチ</a:t>
            </a:r>
            <a:r>
              <a:rPr lang="en-US" altLang="ja-JP" dirty="0" smtClean="0"/>
              <a:t>2</a:t>
            </a:r>
            <a:r>
              <a:rPr lang="ja-JP" altLang="en-US" dirty="0" smtClean="0"/>
              <a:t>＞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フルモデル</a:t>
            </a:r>
            <a:endParaRPr lang="en-US" altLang="ja-JP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  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=1,…,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dirty="0" smtClean="0"/>
              <a:t>に</a:t>
            </a:r>
            <a:r>
              <a:rPr lang="ja-JP" altLang="en-US" dirty="0"/>
              <a:t>より回帰分析を行い，</a:t>
            </a:r>
            <a:r>
              <a:rPr lang="ja-JP" altLang="en-US" dirty="0" smtClean="0">
                <a:latin typeface="+mj-ea"/>
                <a:ea typeface="+mj-ea"/>
                <a:cs typeface="Times New Roman" pitchFamily="18" charset="0"/>
              </a:rPr>
              <a:t>仮説検定</a:t>
            </a:r>
            <a:endParaRPr lang="en-US" altLang="ja-JP" dirty="0" smtClean="0">
              <a:latin typeface="+mj-ea"/>
              <a:ea typeface="+mj-ea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latin typeface="Times New Roman" pitchFamily="18" charset="0"/>
                <a:ea typeface="+mj-ea"/>
                <a:cs typeface="Times New Roman" pitchFamily="18" charset="0"/>
              </a:rPr>
              <a:t>H</a:t>
            </a:r>
            <a:r>
              <a:rPr lang="en-US" altLang="ja-JP" baseline="-25000" dirty="0" smtClean="0">
                <a:latin typeface="Times New Roman" pitchFamily="18" charset="0"/>
                <a:ea typeface="+mj-ea"/>
                <a:cs typeface="Times New Roman" pitchFamily="18" charset="0"/>
              </a:rPr>
              <a:t>0</a:t>
            </a:r>
            <a:r>
              <a:rPr lang="en-US" altLang="ja-JP" dirty="0" smtClean="0"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もしくは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altLang="ja-JP" dirty="0" smtClean="0">
              <a:latin typeface="+mj-ea"/>
              <a:ea typeface="+mj-ea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を行う</a:t>
            </a:r>
            <a:r>
              <a:rPr lang="en-US" altLang="ja-JP" dirty="0" smtClean="0"/>
              <a:t>. </a:t>
            </a:r>
            <a:r>
              <a:rPr lang="ja-JP" altLang="en-US" dirty="0" smtClean="0"/>
              <a:t>（つまり</a:t>
            </a:r>
            <a:r>
              <a:rPr lang="en-US" altLang="ja-JP" dirty="0" smtClean="0"/>
              <a:t>F</a:t>
            </a:r>
            <a:r>
              <a:rPr lang="ja-JP" altLang="en-US" dirty="0" smtClean="0"/>
              <a:t>検定を行う）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フルモデルに</a:t>
            </a:r>
            <a:r>
              <a:rPr lang="ja-JP" altLang="en-US" dirty="0" smtClean="0"/>
              <a:t>おける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パラメーター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の数を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とおく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ここでは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K=4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となる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/>
              <a:t>に</a:t>
            </a:r>
            <a:r>
              <a:rPr lang="ja-JP" altLang="en-US" dirty="0"/>
              <a:t>おける</a:t>
            </a:r>
            <a:r>
              <a:rPr lang="ja-JP" altLang="en-US" dirty="0" smtClean="0"/>
              <a:t>制約の数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となっている数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dirty="0" smtClean="0"/>
              <a:t>とおく</a:t>
            </a:r>
            <a:r>
              <a:rPr lang="en-US" altLang="ja-JP" dirty="0" smtClean="0"/>
              <a:t>. </a:t>
            </a:r>
            <a:r>
              <a:rPr lang="ja-JP" altLang="en-US" dirty="0" smtClean="0"/>
              <a:t>ここでは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</a:t>
            </a:r>
            <a:r>
              <a:rPr lang="ja-JP" altLang="en-US" dirty="0" smtClean="0"/>
              <a:t>となる</a:t>
            </a:r>
            <a:r>
              <a:rPr lang="en-US" altLang="ja-JP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＜アプローチ</a:t>
            </a:r>
            <a:r>
              <a:rPr lang="en-US" altLang="ja-JP" smtClean="0"/>
              <a:t>2</a:t>
            </a:r>
            <a:r>
              <a:rPr lang="ja-JP" altLang="en-US" smtClean="0"/>
              <a:t>＞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 </a:t>
            </a:r>
            <a:r>
              <a:rPr lang="ja-JP" altLang="en-US" smtClean="0"/>
              <a:t>残差を求める</a:t>
            </a:r>
            <a:r>
              <a:rPr lang="en-US" altLang="ja-JP" smtClean="0"/>
              <a:t>.</a:t>
            </a:r>
            <a:endParaRPr lang="ja-JP" altLang="en-US" smtClean="0"/>
          </a:p>
        </p:txBody>
      </p:sp>
      <p:sp>
        <p:nvSpPr>
          <p:cNvPr id="3" name="コンテンツ プレースホルダー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852" t="-2426" r="-1704" b="-4717"/>
            </a:stretch>
          </a:blipFill>
          <a:extLst/>
        </p:spPr>
        <p:txBody>
          <a:bodyPr/>
          <a:lstStyle/>
          <a:p>
            <a:r>
              <a:rPr lang="ja-JP" alt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＜アプローチ</a:t>
            </a:r>
            <a:r>
              <a:rPr lang="en-US" altLang="ja-JP" smtClean="0"/>
              <a:t>2</a:t>
            </a:r>
            <a:r>
              <a:rPr lang="ja-JP" altLang="en-US" smtClean="0"/>
              <a:t>＞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 </a:t>
            </a:r>
            <a:r>
              <a:rPr lang="ja-JP" altLang="en-US" smtClean="0"/>
              <a:t>残差を求める</a:t>
            </a:r>
            <a:r>
              <a:rPr lang="en-US" altLang="ja-JP" smtClean="0"/>
              <a:t>.</a:t>
            </a:r>
            <a:endParaRPr lang="ja-JP" altLang="en-US" smtClean="0"/>
          </a:p>
        </p:txBody>
      </p:sp>
      <p:sp>
        <p:nvSpPr>
          <p:cNvPr id="3" name="コンテンツ プレースホルダー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630" t="-2426" r="-2519"/>
            </a:stretch>
          </a:blipFill>
          <a:extLst/>
        </p:spPr>
        <p:txBody>
          <a:bodyPr/>
          <a:lstStyle/>
          <a:p>
            <a:r>
              <a:rPr lang="ja-JP" alt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＜アプローチ</a:t>
            </a:r>
            <a:r>
              <a:rPr lang="en-US" altLang="ja-JP" dirty="0" smtClean="0"/>
              <a:t>2</a:t>
            </a:r>
            <a:r>
              <a:rPr lang="ja-JP" altLang="en-US" dirty="0" smtClean="0"/>
              <a:t>＞</a:t>
            </a: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1812"/>
          </a:xfrm>
        </p:spPr>
        <p:txBody>
          <a:bodyPr/>
          <a:lstStyle/>
          <a:p>
            <a:r>
              <a:rPr lang="en-US" altLang="ja-JP" smtClean="0"/>
              <a:t>F</a:t>
            </a:r>
            <a:r>
              <a:rPr lang="ja-JP" altLang="en-US" smtClean="0"/>
              <a:t>統計量を計算する</a:t>
            </a:r>
            <a:r>
              <a:rPr lang="en-US" altLang="ja-JP" smtClean="0"/>
              <a:t>.</a:t>
            </a:r>
            <a:endParaRPr lang="ja-JP" altLang="en-US" smtClean="0"/>
          </a:p>
        </p:txBody>
      </p:sp>
      <p:graphicFrame>
        <p:nvGraphicFramePr>
          <p:cNvPr id="12292" name="オブジェクト 3"/>
          <p:cNvGraphicFramePr>
            <a:graphicFrameLocks noChangeAspect="1"/>
          </p:cNvGraphicFramePr>
          <p:nvPr/>
        </p:nvGraphicFramePr>
        <p:xfrm>
          <a:off x="2700338" y="1916113"/>
          <a:ext cx="3465512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数式" r:id="rId3" imgW="1460160" imgH="863280" progId="Equation.3">
                  <p:embed/>
                </p:oleObj>
              </mc:Choice>
              <mc:Fallback>
                <p:oleObj name="数式" r:id="rId3" imgW="1460160" imgH="863280" progId="Equation.3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916113"/>
                        <a:ext cx="3465512" cy="205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55650" y="4149725"/>
            <a:ext cx="7993063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棄却点</a:t>
            </a:r>
            <a:r>
              <a:rPr lang="en-US" altLang="ja-JP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32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en-US" altLang="ja-JP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200" dirty="0" smtClean="0"/>
              <a:t>を</a:t>
            </a:r>
            <a:r>
              <a:rPr lang="ja-JP" altLang="en-US" sz="3200" dirty="0"/>
              <a:t>求める</a:t>
            </a:r>
            <a:r>
              <a:rPr lang="en-US" altLang="ja-JP" sz="3200" dirty="0"/>
              <a:t>.</a:t>
            </a:r>
          </a:p>
          <a:p>
            <a:pPr>
              <a:defRPr/>
            </a:pPr>
            <a:r>
              <a:rPr lang="ja-JP" altLang="en-US" sz="3200" dirty="0"/>
              <a:t>この例では</a:t>
            </a:r>
            <a:r>
              <a:rPr lang="en-US" altLang="ja-JP" sz="3200" dirty="0"/>
              <a:t>, </a:t>
            </a:r>
            <a:r>
              <a:rPr lang="en-US" altLang="ja-JP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</a:t>
            </a:r>
            <a:r>
              <a:rPr lang="ja-JP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ja-JP" altLang="en-US" sz="3200" dirty="0"/>
              <a:t>となる</a:t>
            </a:r>
            <a:r>
              <a:rPr lang="en-US" altLang="ja-JP" sz="3200" dirty="0"/>
              <a:t>. </a:t>
            </a:r>
            <a:r>
              <a:rPr lang="ja-JP" altLang="en-US" sz="3200" dirty="0"/>
              <a:t>有意水準</a:t>
            </a:r>
            <a:r>
              <a:rPr lang="en-US" altLang="ja-JP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=0.05</a:t>
            </a:r>
            <a:r>
              <a:rPr lang="ja-JP" altLang="en-US" sz="3200" dirty="0"/>
              <a:t>とする</a:t>
            </a:r>
            <a:r>
              <a:rPr lang="en-US" altLang="ja-JP" sz="3200" dirty="0"/>
              <a:t>.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774" y="260648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＜アプローチ</a:t>
            </a:r>
            <a:r>
              <a:rPr lang="en-US" altLang="ja-JP" dirty="0" smtClean="0"/>
              <a:t>2</a:t>
            </a:r>
            <a:r>
              <a:rPr lang="ja-JP" altLang="en-US" dirty="0" smtClean="0"/>
              <a:t>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05303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i="1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または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>
              <a:buNone/>
            </a:pP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1" lang="ja-JP" altLang="en-US" dirty="0" smtClean="0">
                <a:latin typeface="Times New Roman" pitchFamily="18" charset="0"/>
                <a:cs typeface="Times New Roman" pitchFamily="18" charset="0"/>
              </a:rPr>
              <a:t>≧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1" lang="en-US" altLang="ja-JP" baseline="-25000" dirty="0" smtClean="0">
                <a:latin typeface="Times New Roman" pitchFamily="18" charset="0"/>
                <a:cs typeface="Times New Roman" pitchFamily="18" charset="0"/>
              </a:rPr>
              <a:t>0.05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ja-JP" altLang="en-US" dirty="0" smtClean="0"/>
              <a:t>　</a:t>
            </a:r>
            <a:r>
              <a:rPr lang="ja-JP" altLang="en-US" dirty="0">
                <a:cs typeface="Times New Roman" pitchFamily="18" charset="0"/>
              </a:rPr>
              <a:t>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⇔</a:t>
            </a:r>
            <a:r>
              <a:rPr lang="ja-JP" altLang="en-US" dirty="0" smtClean="0">
                <a:cs typeface="Times New Roman" pitchFamily="18" charset="0"/>
              </a:rPr>
              <a:t>　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>
                <a:cs typeface="Times New Roman" pitchFamily="18" charset="0"/>
              </a:rPr>
              <a:t>を棄却</a:t>
            </a:r>
            <a:endParaRPr lang="en-US" altLang="ja-JP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ja-JP" altLang="en-US" i="1" dirty="0" smtClean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0.05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ja-JP" altLang="en-US" dirty="0"/>
              <a:t>　</a:t>
            </a:r>
            <a:r>
              <a:rPr lang="ja-JP" altLang="en-US" dirty="0">
                <a:cs typeface="Times New Roman" pitchFamily="18" charset="0"/>
              </a:rPr>
              <a:t> </a:t>
            </a:r>
            <a:r>
              <a:rPr lang="ja-JP" altLang="en-US" dirty="0" smtClean="0">
                <a:cs typeface="Times New Roman" pitchFamily="18" charset="0"/>
              </a:rPr>
              <a:t> 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⇔</a:t>
            </a:r>
            <a:r>
              <a:rPr lang="ja-JP" altLang="en-US" dirty="0">
                <a:cs typeface="Times New Roman" pitchFamily="18" charset="0"/>
              </a:rPr>
              <a:t>　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>
                <a:cs typeface="Times New Roman" pitchFamily="18" charset="0"/>
              </a:rPr>
              <a:t>を採択</a:t>
            </a:r>
            <a:endParaRPr lang="en-US" altLang="ja-JP" dirty="0" smtClean="0">
              <a:cs typeface="Times New Roman" pitchFamily="18" charset="0"/>
            </a:endParaRPr>
          </a:p>
          <a:p>
            <a:pPr marL="0" indent="0">
              <a:buNone/>
            </a:pPr>
            <a:endParaRPr lang="en-US" altLang="ja-JP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ja-JP" altLang="en-US" dirty="0" smtClean="0"/>
              <a:t>説明変数の数</a:t>
            </a:r>
            <a:r>
              <a:rPr lang="en-US" altLang="ja-JP" dirty="0" smtClean="0"/>
              <a:t> </a:t>
            </a:r>
          </a:p>
          <a:p>
            <a:pPr marL="0" indent="0">
              <a:buNone/>
            </a:pP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境界値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0.05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　「</a:t>
            </a:r>
            <a:r>
              <a:rPr lang="ja-JP" altLang="en-US" dirty="0" smtClean="0"/>
              <a:t>統計学</a:t>
            </a:r>
            <a:r>
              <a:rPr lang="ja-JP" altLang="en-US" dirty="0"/>
              <a:t>がよくわかる</a:t>
            </a:r>
            <a:r>
              <a:rPr lang="ja-JP" altLang="en-US" dirty="0" smtClean="0"/>
              <a:t>本」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pp.296-297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の数値の表から計算する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95536" y="1844824"/>
            <a:ext cx="7424967" cy="20162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左中かっこ 4"/>
          <p:cNvSpPr/>
          <p:nvPr/>
        </p:nvSpPr>
        <p:spPr>
          <a:xfrm>
            <a:off x="545851" y="2564904"/>
            <a:ext cx="504056" cy="1152128"/>
          </a:xfrm>
          <a:prstGeom prst="leftBrace">
            <a:avLst/>
          </a:prstGeom>
          <a:ln w="254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95536" y="1340768"/>
            <a:ext cx="3528392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ja-JP" altLang="en-US" sz="2400" dirty="0" smtClean="0">
                <a:latin typeface="Times New Roman" pitchFamily="18" charset="0"/>
                <a:cs typeface="Times New Roman" pitchFamily="18" charset="0"/>
              </a:rPr>
              <a:t>有意</a:t>
            </a:r>
            <a:r>
              <a:rPr lang="ja-JP" altLang="en-US" sz="2400" dirty="0">
                <a:latin typeface="Times New Roman" pitchFamily="18" charset="0"/>
                <a:cs typeface="Times New Roman" pitchFamily="18" charset="0"/>
              </a:rPr>
              <a:t>水準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5%</a:t>
            </a:r>
            <a:r>
              <a:rPr lang="ja-JP" altLang="en-US" sz="2400" dirty="0">
                <a:latin typeface="Times New Roman" pitchFamily="18" charset="0"/>
                <a:cs typeface="Times New Roman" pitchFamily="18" charset="0"/>
              </a:rPr>
              <a:t>の仮説検定</a:t>
            </a:r>
            <a:endParaRPr lang="en-US" altLang="ja-JP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420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</a:t>
            </a:r>
            <a:r>
              <a:rPr kumimoji="1" lang="ja-JP" altLang="en-US" dirty="0" smtClean="0"/>
              <a:t>分布表</a:t>
            </a:r>
            <a:r>
              <a:rPr kumimoji="1" lang="en-US" altLang="ja-JP" dirty="0" smtClean="0"/>
              <a:t>(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pp.296-297)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268760"/>
            <a:ext cx="2160240" cy="748680"/>
          </a:xfrm>
        </p:spPr>
        <p:txBody>
          <a:bodyPr/>
          <a:lstStyle/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0.05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(2,3)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34742"/>
              </p:ext>
            </p:extLst>
          </p:nvPr>
        </p:nvGraphicFramePr>
        <p:xfrm>
          <a:off x="1763688" y="1916832"/>
          <a:ext cx="6696744" cy="4878705"/>
        </p:xfrm>
        <a:graphic>
          <a:graphicData uri="http://schemas.openxmlformats.org/drawingml/2006/table">
            <a:tbl>
              <a:tblPr/>
              <a:tblGrid>
                <a:gridCol w="1216032"/>
                <a:gridCol w="913452"/>
                <a:gridCol w="913452"/>
                <a:gridCol w="913452"/>
                <a:gridCol w="913452"/>
                <a:gridCol w="913452"/>
                <a:gridCol w="913452"/>
              </a:tblGrid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＼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88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直線矢印コネクタ 5"/>
          <p:cNvCxnSpPr/>
          <p:nvPr/>
        </p:nvCxnSpPr>
        <p:spPr>
          <a:xfrm>
            <a:off x="4355976" y="2276872"/>
            <a:ext cx="0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2627784" y="3284984"/>
            <a:ext cx="136815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3995936" y="3068960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514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Excel</a:t>
            </a:r>
            <a:r>
              <a:rPr lang="ja-JP" altLang="en-US" dirty="0" err="1" smtClean="0"/>
              <a:t>での残</a:t>
            </a:r>
            <a:r>
              <a:rPr lang="ja-JP" altLang="en-US" dirty="0" smtClean="0"/>
              <a:t>差</a:t>
            </a:r>
            <a:r>
              <a:rPr lang="ja-JP" altLang="en-US" dirty="0" smtClean="0"/>
              <a:t>の求め方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0" y="1640681"/>
            <a:ext cx="6527800" cy="4445000"/>
          </a:xfrm>
        </p:spPr>
      </p:pic>
    </p:spTree>
    <p:extLst>
      <p:ext uri="{BB962C8B-B14F-4D97-AF65-F5344CB8AC3E}">
        <p14:creationId xmlns:p14="http://schemas.microsoft.com/office/powerpoint/2010/main" val="2237866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残差の求め方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682752" cy="4525963"/>
              </a:xfrm>
            </p:spPr>
            <p:txBody>
              <a:bodyPr/>
              <a:lstStyle/>
              <a:p>
                <a:r>
                  <a:rPr lang="ja-JP" altLang="en-US" dirty="0" smtClean="0"/>
                  <a:t>新しいシートに残差が出てくる</a:t>
                </a:r>
                <a:r>
                  <a:rPr lang="en-US" altLang="ja-JP" dirty="0" smtClean="0"/>
                  <a:t>.</a:t>
                </a:r>
              </a:p>
              <a:p>
                <a:r>
                  <a:rPr kumimoji="1" lang="ja-JP" altLang="en-US" dirty="0" smtClean="0"/>
                  <a:t>この機能を用いて</a:t>
                </a:r>
                <a:r>
                  <a:rPr kumimoji="1" lang="en-US" altLang="ja-JP" dirty="0" smtClean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kumimoji="1" lang="ja-JP" alt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b="0" i="1" smtClean="0">
                              <a:latin typeface="Cambria Math"/>
                            </a:rPr>
                            <m:t>𝑖</m:t>
                          </m:r>
                          <m:r>
                            <a:rPr kumimoji="1" lang="en-US" altLang="ja-JP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̂"/>
                                  <m:ctrlPr>
                                    <a:rPr kumimoji="1" lang="en-US" altLang="ja-JP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</m:sSubSup>
                          <m:r>
                            <a:rPr kumimoji="1" lang="en-US" altLang="ja-JP" b="0" i="1" baseline="30000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kumimoji="1" lang="en-US" altLang="ja-JP" b="0" i="0" smtClean="0">
                          <a:latin typeface="Cambria Math"/>
                        </a:rPr>
                        <m:t>,</m:t>
                      </m:r>
                      <m:nary>
                        <m:naryPr>
                          <m:chr m:val="∑"/>
                          <m:ctrlPr>
                            <a:rPr lang="ja-JP" alt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i="1">
                              <a:latin typeface="Cambria Math"/>
                            </a:rPr>
                            <m:t>𝑖</m:t>
                          </m:r>
                          <m:r>
                            <a:rPr lang="en-US" altLang="ja-JP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ja-JP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ja-JP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</m:sSubSup>
                          <m:r>
                            <a:rPr lang="en-US" altLang="ja-JP" i="1" baseline="3000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を計算する</a:t>
                </a:r>
                <a:r>
                  <a:rPr kumimoji="1" lang="en-US" altLang="ja-JP" dirty="0" smtClean="0"/>
                  <a:t>.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682752" cy="4525963"/>
              </a:xfrm>
              <a:blipFill rotWithShape="1">
                <a:blip r:embed="rId2"/>
                <a:stretch>
                  <a:fillRect l="-4139" t="-1752" r="-64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412776"/>
            <a:ext cx="2997200" cy="43434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444208" y="1556792"/>
            <a:ext cx="936104" cy="4464496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3995936" y="2060848"/>
            <a:ext cx="2448272" cy="64807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正方形/長方形 6"/>
              <p:cNvSpPr/>
              <p:nvPr/>
            </p:nvSpPr>
            <p:spPr>
              <a:xfrm>
                <a:off x="7956376" y="1547764"/>
                <a:ext cx="648072" cy="369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547764"/>
                <a:ext cx="648072" cy="369653"/>
              </a:xfrm>
              <a:prstGeom prst="rect">
                <a:avLst/>
              </a:prstGeom>
              <a:blipFill rotWithShape="1">
                <a:blip r:embed="rId4"/>
                <a:stretch>
                  <a:fillRect t="-4918" r="-11321"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正方形/長方形 8"/>
              <p:cNvSpPr/>
              <p:nvPr/>
            </p:nvSpPr>
            <p:spPr>
              <a:xfrm>
                <a:off x="7957084" y="1876021"/>
                <a:ext cx="648072" cy="369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altLang="ja-JP" b="0" i="1" smtClean="0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084" y="1876021"/>
                <a:ext cx="648072" cy="369653"/>
              </a:xfrm>
              <a:prstGeom prst="rect">
                <a:avLst/>
              </a:prstGeom>
              <a:blipFill rotWithShape="1">
                <a:blip r:embed="rId5"/>
                <a:stretch>
                  <a:fillRect t="-5000" r="-10280" b="-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矢印コネクタ 10"/>
          <p:cNvCxnSpPr/>
          <p:nvPr/>
        </p:nvCxnSpPr>
        <p:spPr>
          <a:xfrm flipH="1">
            <a:off x="7236296" y="1754077"/>
            <a:ext cx="883560" cy="18482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7236296" y="2060848"/>
            <a:ext cx="883560" cy="18482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69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２群データ</a:t>
            </a:r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2916238" y="3213100"/>
          <a:ext cx="3563937" cy="3292476"/>
        </p:xfrm>
        <a:graphic>
          <a:graphicData uri="http://schemas.openxmlformats.org/drawingml/2006/table">
            <a:tbl>
              <a:tblPr/>
              <a:tblGrid>
                <a:gridCol w="1504950"/>
                <a:gridCol w="1231900"/>
                <a:gridCol w="827087"/>
              </a:tblGrid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専有面積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(m</a:t>
                      </a:r>
                      <a:r>
                        <a:rPr kumimoji="1" lang="en-US" altLang="ja-JP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家賃（万円）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場所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10.01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11.6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12.84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31.8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29" name="テキスト ボックス 6"/>
          <p:cNvSpPr txBox="1">
            <a:spLocks noChangeArrowheads="1"/>
          </p:cNvSpPr>
          <p:nvPr/>
        </p:nvSpPr>
        <p:spPr bwMode="auto">
          <a:xfrm>
            <a:off x="900113" y="1196975"/>
            <a:ext cx="741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400"/>
              <a:t>東京と大阪のアパートの専有面積</a:t>
            </a:r>
            <a:r>
              <a:rPr lang="en-US" altLang="ja-JP" sz="2400">
                <a:solidFill>
                  <a:srgbClr val="000000"/>
                </a:solidFill>
                <a:latin typeface="ＭＳ Ｐゴシック" charset="-128"/>
              </a:rPr>
              <a:t>(m</a:t>
            </a:r>
            <a:r>
              <a:rPr lang="en-US" altLang="ja-JP" sz="2400" baseline="30000">
                <a:solidFill>
                  <a:srgbClr val="000000"/>
                </a:solidFill>
                <a:latin typeface="ＭＳ Ｐゴシック" charset="-128"/>
              </a:rPr>
              <a:t>2</a:t>
            </a:r>
            <a:r>
              <a:rPr lang="en-US" altLang="ja-JP" sz="2400">
                <a:solidFill>
                  <a:srgbClr val="000000"/>
                </a:solidFill>
                <a:latin typeface="ＭＳ Ｐゴシック" charset="-128"/>
              </a:rPr>
              <a:t>)</a:t>
            </a:r>
            <a:r>
              <a:rPr lang="ja-JP" altLang="en-US" sz="2400"/>
              <a:t>と家賃の関係</a:t>
            </a:r>
            <a:endParaRPr lang="en-US" altLang="ja-JP" sz="2400"/>
          </a:p>
          <a:p>
            <a:pPr eaLnBrk="1" hangingPunct="1">
              <a:spcBef>
                <a:spcPct val="0"/>
              </a:spcBef>
            </a:pPr>
            <a:r>
              <a:rPr lang="ja-JP" altLang="en-US" sz="2400"/>
              <a:t>専有面積＝部屋の広さ</a:t>
            </a:r>
            <a:endParaRPr lang="en-US" altLang="ja-JP" sz="2400"/>
          </a:p>
          <a:p>
            <a:pPr eaLnBrk="1" hangingPunct="1">
              <a:spcBef>
                <a:spcPct val="0"/>
              </a:spcBef>
            </a:pPr>
            <a:r>
              <a:rPr lang="ja-JP" altLang="en-US" sz="2400">
                <a:solidFill>
                  <a:srgbClr val="000000"/>
                </a:solidFill>
                <a:latin typeface="ＭＳ Ｐゴシック" charset="-128"/>
              </a:rPr>
              <a:t>１：東京，０：大阪</a:t>
            </a:r>
            <a:endParaRPr lang="en-US" altLang="ja-JP" sz="2400">
              <a:solidFill>
                <a:srgbClr val="000000"/>
              </a:solidFill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400">
                <a:solidFill>
                  <a:srgbClr val="000000"/>
                </a:solidFill>
                <a:latin typeface="ＭＳ Ｐゴシック" charset="-128"/>
              </a:rPr>
              <a:t>出典：</a:t>
            </a:r>
            <a:r>
              <a:rPr lang="en-US" altLang="ja-JP" sz="2400">
                <a:solidFill>
                  <a:srgbClr val="000000"/>
                </a:solidFill>
                <a:latin typeface="ＭＳ Ｐゴシック" charset="-128"/>
              </a:rPr>
              <a:t>www.eheya.net/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回帰直線と層別化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0" y="908050"/>
            <a:ext cx="3743325" cy="54006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層別化しないで回帰直線を引く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000" dirty="0" smtClean="0"/>
              <a:t>y = 0.0138x + 3.6779
R² = 0.006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層別化して回帰直線を引く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東京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000" dirty="0" smtClean="0"/>
              <a:t>y = 0.191x + 1.8258
R² = 0.6684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大阪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200" dirty="0" smtClean="0"/>
              <a:t>y = 0.1315x - 0.0714
R² = 0.6507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1268413"/>
            <a:ext cx="5256212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コネクタ 5"/>
          <p:cNvCxnSpPr/>
          <p:nvPr/>
        </p:nvCxnSpPr>
        <p:spPr>
          <a:xfrm flipV="1">
            <a:off x="5076825" y="2852738"/>
            <a:ext cx="3167063" cy="1296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 flipH="1" flipV="1">
            <a:off x="5327651" y="2312987"/>
            <a:ext cx="1873250" cy="18002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5651500" y="3213100"/>
            <a:ext cx="2665413" cy="18002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ダミー変数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974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群の区別を説明変数に取り入れた回帰分析が望ましい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,…,n)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dirty="0" smtClean="0"/>
              <a:t>（家賃）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dirty="0" smtClean="0"/>
              <a:t>（部屋の広さ）</a:t>
            </a:r>
            <a:r>
              <a:rPr lang="en-US" altLang="ja-JP" dirty="0" smtClean="0"/>
              <a:t>,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ja-JP" altLang="en-US" dirty="0" smtClean="0"/>
              <a:t> （攪乱項）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dirty="0" smtClean="0"/>
              <a:t>（東京），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 smtClean="0"/>
              <a:t>（大阪）と定める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東京の場合</a:t>
            </a:r>
            <a:r>
              <a:rPr lang="en-US" altLang="ja-JP" dirty="0" smtClean="0"/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大阪の場合</a:t>
            </a:r>
            <a:r>
              <a:rPr lang="en-US" altLang="ja-JP" dirty="0" smtClean="0"/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切片の違いがある２群を統計モデルで表すのには良い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ダミー変数</a:t>
            </a:r>
            <a:r>
              <a:rPr lang="en-US" altLang="ja-JP" smtClean="0"/>
              <a:t>2</a:t>
            </a:r>
            <a:endParaRPr lang="ja-JP" altLang="en-US" smtClean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484313"/>
            <a:ext cx="3816350" cy="2232025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アパートのデータの場合，切片以外に傾きも群によって異なってそう・・・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1438"/>
            <a:ext cx="417512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コネクタ 5"/>
          <p:cNvCxnSpPr/>
          <p:nvPr/>
        </p:nvCxnSpPr>
        <p:spPr>
          <a:xfrm rot="5400000" flipH="1" flipV="1">
            <a:off x="5855494" y="2361406"/>
            <a:ext cx="1177925" cy="10080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6084888" y="2924175"/>
            <a:ext cx="1800225" cy="10922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ダミー変数</a:t>
            </a:r>
            <a:r>
              <a:rPr lang="en-US" altLang="ja-JP" smtClean="0"/>
              <a:t>3</a:t>
            </a:r>
            <a:endParaRPr lang="ja-JP" altLang="en-US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681537"/>
          </a:xfrm>
        </p:spPr>
        <p:txBody>
          <a:bodyPr/>
          <a:lstStyle/>
          <a:p>
            <a:pPr eaLnBrk="1" hangingPunct="1"/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</a:p>
          <a:p>
            <a:pPr eaLnBrk="1" hangingPunct="1"/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dirty="0" smtClean="0"/>
              <a:t>（家賃）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dirty="0" smtClean="0"/>
              <a:t>（部屋の広さ）</a:t>
            </a:r>
            <a:r>
              <a:rPr lang="en-US" altLang="ja-JP" dirty="0" smtClean="0"/>
              <a:t>,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ja-JP" altLang="en-US" dirty="0" smtClean="0"/>
              <a:t> （攪乱項）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dirty="0" smtClean="0"/>
              <a:t>（東京），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ja-JP" altLang="en-US" dirty="0" smtClean="0"/>
              <a:t>（大阪）と定める。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ここで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は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を意味する。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つまり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とした説明変数を新たに作る。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東京の場合</a:t>
            </a:r>
            <a:r>
              <a:rPr lang="en-US" altLang="ja-JP" dirty="0" smtClean="0"/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ja-JP" altLang="en-US" dirty="0" smtClean="0"/>
              <a:t>大阪の場合</a:t>
            </a:r>
            <a:r>
              <a:rPr lang="en-US" altLang="ja-JP" dirty="0" smtClean="0"/>
              <a:t>: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群の関係を比較する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東京と大阪で，部屋の広さ</a:t>
            </a:r>
            <a:r>
              <a:rPr lang="en-US" altLang="ja-JP" dirty="0" smtClean="0"/>
              <a:t>(m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と家賃の関係に変化があるかを検証する。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＜アプローチ</a:t>
            </a:r>
            <a:r>
              <a:rPr lang="en-US" altLang="ja-JP" dirty="0" smtClean="0"/>
              <a:t>1</a:t>
            </a:r>
            <a:r>
              <a:rPr lang="ja-JP" altLang="en-US" dirty="0" smtClean="0"/>
              <a:t>＞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フルモデル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Y=β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+β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ja-JP" altLang="en-US" dirty="0" smtClean="0"/>
              <a:t>により回帰分析を行い，変数減少法によりモデル選択を行う。説明変数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err="1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もしくは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/>
              <a:t>が最終的に残った場合は，東京と大阪には部屋の広さ</a:t>
            </a:r>
            <a:r>
              <a:rPr lang="en-US" altLang="ja-JP" dirty="0" smtClean="0"/>
              <a:t>(m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と家賃の関係に変化があると言える。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20725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＜アプローチ</a:t>
            </a:r>
            <a:r>
              <a:rPr lang="en-US" altLang="ja-JP" sz="3600" dirty="0"/>
              <a:t>1</a:t>
            </a:r>
            <a:r>
              <a:rPr lang="ja-JP" altLang="en-US" sz="3600" dirty="0"/>
              <a:t>＞</a:t>
            </a:r>
            <a:endParaRPr lang="ja-JP" altLang="en-US" sz="3600" dirty="0" smtClean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979613" y="620713"/>
          <a:ext cx="5184775" cy="5997588"/>
        </p:xfrm>
        <a:graphic>
          <a:graphicData uri="http://schemas.openxmlformats.org/drawingml/2006/table">
            <a:tbl>
              <a:tblPr/>
              <a:tblGrid>
                <a:gridCol w="1809750"/>
                <a:gridCol w="1125537"/>
                <a:gridCol w="1125538"/>
                <a:gridCol w="1123950"/>
              </a:tblGrid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専有面積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(x1)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場所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(x2)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x1×x2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家賃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(Y)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2.8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10.01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10.01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11.6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11.6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12.84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12.84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14.43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14.43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4.8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12.96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12.96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4.9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14.01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14.01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18.81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18.81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17.4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17.4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5.7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5.8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16.5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16.5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5.9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6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1.2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19.5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2.2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2.7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18.01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30.3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24.3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3.8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21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31.8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4.5</a:t>
                      </a:r>
                    </a:p>
                  </a:txBody>
                  <a:tcPr marL="6800" marR="6800" marT="68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5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＜アプローチ</a:t>
            </a:r>
            <a:r>
              <a:rPr lang="en-US" altLang="ja-JP" dirty="0" smtClean="0"/>
              <a:t>1</a:t>
            </a:r>
            <a:r>
              <a:rPr lang="ja-JP" altLang="en-US" dirty="0" smtClean="0"/>
              <a:t>＞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23850" y="981075"/>
          <a:ext cx="8640763" cy="5399155"/>
        </p:xfrm>
        <a:graphic>
          <a:graphicData uri="http://schemas.openxmlformats.org/drawingml/2006/table">
            <a:tbl>
              <a:tblPr/>
              <a:tblGrid>
                <a:gridCol w="1235075"/>
                <a:gridCol w="1233488"/>
                <a:gridCol w="1235075"/>
                <a:gridCol w="1233487"/>
                <a:gridCol w="1235075"/>
                <a:gridCol w="1235075"/>
                <a:gridCol w="1233488"/>
              </a:tblGrid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概要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回帰統計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重相関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0.883617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重決定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R2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0.780779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補正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R2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0.755484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標準誤差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0.637852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観測数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分散分析表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自由度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変動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分散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観測された分散比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有意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F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回帰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37.67544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12.55848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30.86722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1.01E-08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残差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26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10.57823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0.406855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合計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29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48.25367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係数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標準誤差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t 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P-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値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下限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95%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上限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95%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切片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-0.07145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0.690798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-0.10343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0.918417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-1.4914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1.348508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専有面積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(x1)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0.131514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0.027451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4.79086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5.84E-05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0.075088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0.187941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場所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(x2)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1.897241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0.889927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2.131906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0.042629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0.06797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3.726513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x1×x2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0.059504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0.045576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1.305597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0.203125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-0.03418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0.153187</a:t>
                      </a:r>
                    </a:p>
                  </a:txBody>
                  <a:tcPr marL="3597" marR="3597" marT="35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87" name="テキスト ボックス 1"/>
          <p:cNvSpPr txBox="1">
            <a:spLocks noChangeArrowheads="1"/>
          </p:cNvSpPr>
          <p:nvPr/>
        </p:nvSpPr>
        <p:spPr bwMode="auto">
          <a:xfrm>
            <a:off x="4067175" y="1557338"/>
            <a:ext cx="4392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x1×x2</a:t>
            </a:r>
            <a:r>
              <a:rPr lang="ja-JP" altLang="en-US" sz="1800">
                <a:latin typeface="Arial" charset="0"/>
              </a:rPr>
              <a:t>の</a:t>
            </a:r>
            <a:r>
              <a:rPr lang="en-US" altLang="ja-JP" sz="1800">
                <a:latin typeface="Arial" charset="0"/>
              </a:rPr>
              <a:t>P-</a:t>
            </a:r>
            <a:r>
              <a:rPr lang="ja-JP" altLang="en-US" sz="1800">
                <a:latin typeface="Arial" charset="0"/>
              </a:rPr>
              <a:t>値が大きいので削除する。</a:t>
            </a:r>
          </a:p>
        </p:txBody>
      </p:sp>
    </p:spTree>
    <p:extLst>
      <p:ext uri="{BB962C8B-B14F-4D97-AF65-F5344CB8AC3E}">
        <p14:creationId xmlns:p14="http://schemas.microsoft.com/office/powerpoint/2010/main" val="36336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970</Words>
  <Application>Microsoft Office PowerPoint</Application>
  <PresentationFormat>画面に合わせる (4:3)</PresentationFormat>
  <Paragraphs>474</Paragraphs>
  <Slides>19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1" baseType="lpstr">
      <vt:lpstr>Office テーマ</vt:lpstr>
      <vt:lpstr>数式</vt:lpstr>
      <vt:lpstr>回帰分析を用いた２群の比較</vt:lpstr>
      <vt:lpstr>２群データ</vt:lpstr>
      <vt:lpstr>回帰直線と層別化</vt:lpstr>
      <vt:lpstr>ダミー変数</vt:lpstr>
      <vt:lpstr>ダミー変数2</vt:lpstr>
      <vt:lpstr>ダミー変数3</vt:lpstr>
      <vt:lpstr>2群の関係を比較する</vt:lpstr>
      <vt:lpstr>＜アプローチ1＞</vt:lpstr>
      <vt:lpstr>＜アプローチ1＞</vt:lpstr>
      <vt:lpstr>＜アプローチ1＞</vt:lpstr>
      <vt:lpstr>＜アプローチ1＞</vt:lpstr>
      <vt:lpstr>2群の関係を比較する</vt:lpstr>
      <vt:lpstr>＜アプローチ2＞  残差を求める.</vt:lpstr>
      <vt:lpstr>＜アプローチ2＞  残差を求める.</vt:lpstr>
      <vt:lpstr>＜アプローチ2＞</vt:lpstr>
      <vt:lpstr>＜アプローチ2＞</vt:lpstr>
      <vt:lpstr>F分布表(pp.296-297)</vt:lpstr>
      <vt:lpstr>Excelでの残差の求め方</vt:lpstr>
      <vt:lpstr>残差の求め方</vt:lpstr>
    </vt:vector>
  </TitlesOfParts>
  <Company>高崎経済大学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回帰分析を用いた２群の比較</dc:title>
  <dc:creator>宮田庸一</dc:creator>
  <cp:lastModifiedBy>miyata</cp:lastModifiedBy>
  <cp:revision>27</cp:revision>
  <dcterms:created xsi:type="dcterms:W3CDTF">2011-07-18T10:23:56Z</dcterms:created>
  <dcterms:modified xsi:type="dcterms:W3CDTF">2017-11-19T14:13:54Z</dcterms:modified>
</cp:coreProperties>
</file>